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1" r:id="rId3"/>
    <p:sldId id="275" r:id="rId4"/>
    <p:sldId id="274" r:id="rId5"/>
    <p:sldId id="276" r:id="rId6"/>
    <p:sldId id="273" r:id="rId7"/>
    <p:sldId id="284" r:id="rId8"/>
    <p:sldId id="286" r:id="rId9"/>
    <p:sldId id="283" r:id="rId10"/>
    <p:sldId id="262" r:id="rId11"/>
    <p:sldId id="277" r:id="rId12"/>
    <p:sldId id="281" r:id="rId13"/>
    <p:sldId id="278" r:id="rId14"/>
    <p:sldId id="265" r:id="rId15"/>
    <p:sldId id="267" r:id="rId16"/>
    <p:sldId id="287" r:id="rId17"/>
    <p:sldId id="269" r:id="rId18"/>
    <p:sldId id="271" r:id="rId19"/>
    <p:sldId id="285" r:id="rId20"/>
    <p:sldId id="282" r:id="rId21"/>
    <p:sldId id="280" r:id="rId22"/>
    <p:sldId id="279" r:id="rId23"/>
    <p:sldId id="258" r:id="rId24"/>
  </p:sldIdLst>
  <p:sldSz cx="9144000" cy="6858000" type="screen4x3"/>
  <p:notesSz cx="9144000" cy="6858000"/>
  <p:defaultTextStyle>
    <a:defPPr>
      <a:defRPr lang="en-US"/>
    </a:defPPr>
    <a:lvl1pPr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4975" indent="22225"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71538" indent="42863"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08100" indent="63500"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44663" indent="84138"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CCFFFF"/>
    <a:srgbClr val="99FFCC"/>
    <a:srgbClr val="33CCCC"/>
    <a:srgbClr val="6A0D15"/>
    <a:srgbClr val="5A5A59"/>
    <a:srgbClr val="D63E2E"/>
    <a:srgbClr val="474746"/>
    <a:srgbClr val="2A2A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40" autoAdjust="0"/>
  </p:normalViewPr>
  <p:slideViewPr>
    <p:cSldViewPr snapToGrid="0" snapToObjects="1">
      <p:cViewPr varScale="1">
        <p:scale>
          <a:sx n="72" d="100"/>
          <a:sy n="72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272" y="-11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63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63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5EF391-73C8-4F7C-ACA0-BE77FA142DCC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63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63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F305EF-03FA-4A3D-88AA-3A31B83408E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63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63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3CFA82-F9C6-4D05-B742-E1D7E681C701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JJHJJJGJJ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63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638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B56093-B074-4836-9E2A-5AC779E3103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4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434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434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434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434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903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28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664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1045" algn="l" defTabSz="43638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4975" fontAlgn="base">
              <a:spcBef>
                <a:spcPct val="0"/>
              </a:spcBef>
              <a:spcAft>
                <a:spcPct val="0"/>
              </a:spcAft>
              <a:defRPr/>
            </a:pPr>
            <a:fld id="{A7574D89-942F-437F-A8BC-BB2169DD5420}" type="slidenum">
              <a:rPr lang="en-US"/>
              <a:pPr defTabSz="434975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85800" y="3967163"/>
            <a:ext cx="7772400" cy="1470025"/>
          </a:xfrm>
          <a:prstGeom prst="rect">
            <a:avLst/>
          </a:prstGeom>
        </p:spPr>
        <p:txBody>
          <a:bodyPr lIns="87276" tIns="43638" rIns="87276" bIns="43638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4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1323143" y="4273427"/>
            <a:ext cx="6649195" cy="1360371"/>
          </a:xfrm>
          <a:prstGeom prst="rect">
            <a:avLst/>
          </a:prstGeom>
          <a:noFill/>
        </p:spPr>
        <p:txBody>
          <a:bodyPr lIns="80165" tIns="40083" rIns="80165" bIns="40083" anchor="ctr" anchorCtr="0">
            <a:normAutofit/>
          </a:bodyPr>
          <a:lstStyle>
            <a:lvl1pPr marL="0" indent="0" algn="ctr">
              <a:buNone/>
              <a:defRPr sz="3500" b="1" i="0" strike="noStrike" cap="none" normalizeH="0" baseline="0">
                <a:solidFill>
                  <a:srgbClr val="2A2A28"/>
                </a:solidFill>
                <a:latin typeface="Arial"/>
                <a:cs typeface="Arial Bold"/>
              </a:defRPr>
            </a:lvl1pPr>
            <a:lvl2pPr marL="4008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1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24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33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41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4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57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66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RNP_FORUM_TELES-SAÚDE_2014_Apresentação-pptx_4;3px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ço Reservado para Texto 11"/>
          <p:cNvSpPr>
            <a:spLocks noGrp="1"/>
          </p:cNvSpPr>
          <p:nvPr>
            <p:ph type="body" sz="quarter" idx="21"/>
          </p:nvPr>
        </p:nvSpPr>
        <p:spPr>
          <a:xfrm>
            <a:off x="1254036" y="3598640"/>
            <a:ext cx="7480343" cy="1925997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1253519" y="557107"/>
            <a:ext cx="7480343" cy="618821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3"/>
          </p:nvPr>
        </p:nvSpPr>
        <p:spPr>
          <a:xfrm>
            <a:off x="1254036" y="3118057"/>
            <a:ext cx="7480343" cy="480585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None/>
              <a:defRPr sz="2500" b="1" i="1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1" name="Espaço Reservado para Texto 11"/>
          <p:cNvSpPr>
            <a:spLocks noGrp="1"/>
          </p:cNvSpPr>
          <p:nvPr>
            <p:ph type="body" sz="quarter" idx="24"/>
          </p:nvPr>
        </p:nvSpPr>
        <p:spPr>
          <a:xfrm>
            <a:off x="1254036" y="1175927"/>
            <a:ext cx="7480343" cy="1658359"/>
          </a:xfrm>
          <a:prstGeom prst="rect">
            <a:avLst/>
          </a:prstGeom>
        </p:spPr>
        <p:txBody>
          <a:bodyPr lIns="80165" tIns="40083" rIns="80165" bIns="40083"/>
          <a:lstStyle>
            <a:lvl1pPr>
              <a:buFont typeface="Arial" pitchFamily="34" charset="0"/>
              <a:buChar char="•"/>
              <a:defRPr sz="1500">
                <a:latin typeface="Arial"/>
                <a:cs typeface="Arial"/>
              </a:defRPr>
            </a:lvl1pPr>
          </a:lstStyle>
          <a:p>
            <a:pPr lvl="0"/>
            <a:r>
              <a:rPr lang="pt-BR" dirty="0" err="1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/>
          </p:nvPr>
        </p:nvSpPr>
        <p:spPr>
          <a:xfrm>
            <a:off x="458155" y="3216485"/>
            <a:ext cx="8228649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/>
          </p:nvPr>
        </p:nvSpPr>
        <p:spPr>
          <a:xfrm>
            <a:off x="458155" y="3796035"/>
            <a:ext cx="8228649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22" name="Espaço Reservado para Texto 21"/>
          <p:cNvSpPr>
            <a:spLocks noGrp="1"/>
          </p:cNvSpPr>
          <p:nvPr>
            <p:ph type="body" sz="quarter" idx="22"/>
          </p:nvPr>
        </p:nvSpPr>
        <p:spPr>
          <a:xfrm>
            <a:off x="458155" y="4322798"/>
            <a:ext cx="8228649" cy="101120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000" baseline="0"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defTabSz="434975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defTabSz="43497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defTabSz="43497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defTabSz="43497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57200" algn="ctr" defTabSz="43497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914400" algn="ctr" defTabSz="43497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71600" algn="ctr" defTabSz="43497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828800" algn="ctr" defTabSz="434975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7025" indent="-327025" algn="l" defTabSz="434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71463" algn="l" defTabSz="434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13" indent="-217488" algn="l" defTabSz="434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75" indent="-217488" algn="l" defTabSz="434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150" indent="-217488" algn="l" defTabSz="434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93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47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854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235" indent="-218190" algn="l" defTabSz="43638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61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42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2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03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8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64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45" algn="l" defTabSz="4363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endres@hcpa.ufrgs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1322388" y="4273550"/>
            <a:ext cx="6650037" cy="1360488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700" smtClean="0">
                <a:latin typeface="Arial" charset="0"/>
                <a:ea typeface="Arial Bold"/>
              </a:rPr>
              <a:t>Segurança da Informação no Hospital de Clínicas de Porto Alegre</a:t>
            </a:r>
          </a:p>
          <a:p>
            <a:pPr eaLnBrk="1" hangingPunct="1">
              <a:lnSpc>
                <a:spcPct val="90000"/>
              </a:lnSpc>
            </a:pPr>
            <a:r>
              <a:rPr lang="pt-BR" sz="2700" smtClean="0">
                <a:latin typeface="Arial" charset="0"/>
                <a:ea typeface="Arial Bold"/>
              </a:rPr>
              <a:t> Setembro/2014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350" y="342900"/>
            <a:ext cx="546735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900113"/>
            <a:ext cx="8229600" cy="50117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000" smtClean="0">
                <a:latin typeface="Arial" charset="0"/>
              </a:rPr>
              <a:t>Missão: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t-BR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000" smtClean="0">
                <a:latin typeface="Arial" charset="0"/>
              </a:rPr>
              <a:t>	Garantir a segurança da informação para as comunidades interna e externa a fim de prover confidencialidade, integridade e disponibilidade, propondo e gerindo normas e políticas em consonância com o objetivo do Serviço de Suporte à Infraestrutura.</a:t>
            </a:r>
          </a:p>
          <a:p>
            <a:pPr>
              <a:lnSpc>
                <a:spcPct val="80000"/>
              </a:lnSpc>
            </a:pPr>
            <a:endParaRPr lang="pt-BR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pt-BR" sz="2000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t-BR" sz="2000" smtClean="0">
                <a:latin typeface="Arial" charset="0"/>
              </a:rPr>
              <a:t>Focos de Atuação: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smtClean="0">
                <a:latin typeface="Arial" charset="0"/>
              </a:rPr>
              <a:t>Gerenciamento dos Bancos de Dados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smtClean="0">
                <a:latin typeface="Arial" charset="0"/>
              </a:rPr>
              <a:t>Gestão de Perfis de Acesso aos Sistemas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smtClean="0">
                <a:latin typeface="Arial" charset="0"/>
              </a:rPr>
              <a:t>Gestão das Normas e Políticas de Segurança da Informação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smtClean="0">
                <a:latin typeface="Arial" charset="0"/>
              </a:rPr>
              <a:t>Business Intelligence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smtClean="0">
                <a:latin typeface="Arial" charset="0"/>
              </a:rPr>
              <a:t>Portais (Intranet e Internet)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smtClean="0">
                <a:latin typeface="Arial" charset="0"/>
              </a:rPr>
              <a:t>Auditorias de Segurança da Informação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8913"/>
            <a:ext cx="8229600" cy="625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3200" smtClean="0">
                <a:latin typeface="Arial" charset="0"/>
              </a:rPr>
              <a:t>A Seção de Segurança da Informação</a:t>
            </a:r>
            <a:r>
              <a:rPr lang="pt-BR" smtClean="0"/>
              <a:t> </a:t>
            </a:r>
          </a:p>
        </p:txBody>
      </p:sp>
      <p:graphicFrame>
        <p:nvGraphicFramePr>
          <p:cNvPr id="14346" name="Group 10"/>
          <p:cNvGraphicFramePr>
            <a:graphicFrameLocks noGrp="1"/>
          </p:cNvGraphicFramePr>
          <p:nvPr/>
        </p:nvGraphicFramePr>
        <p:xfrm>
          <a:off x="668338" y="1322388"/>
          <a:ext cx="8018462" cy="1555750"/>
        </p:xfrm>
        <a:graphic>
          <a:graphicData uri="http://schemas.openxmlformats.org/drawingml/2006/table">
            <a:tbl>
              <a:tblPr/>
              <a:tblGrid>
                <a:gridCol w="8018462"/>
              </a:tblGrid>
              <a:tr h="1555750">
                <a:tc>
                  <a:txBody>
                    <a:bodyPr/>
                    <a:lstStyle/>
                    <a:p>
                      <a:pPr marL="0" marR="0" lvl="0" indent="0" algn="l" defTabSz="4349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276225" y="1417638"/>
            <a:ext cx="8621713" cy="254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27025" indent="-327025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200"/>
              <a:t>	Responsável pela coleta de evidências, análises e respostas às auditorias, pelo acompanhamento da execução dos planos de ação e pelas garantias de conformidades.</a:t>
            </a:r>
          </a:p>
          <a:p>
            <a:pPr marL="327025" indent="-327025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200"/>
          </a:p>
          <a:p>
            <a:pPr marL="327025" indent="-327025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/>
              <a:t>Auditoria Interna - Coordenadoria de Gestão de Auditoria Interna</a:t>
            </a:r>
          </a:p>
          <a:p>
            <a:pPr marL="327025" indent="-327025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/>
              <a:t>Auditoria Independente - Empresa contratada pelo HCPA</a:t>
            </a:r>
          </a:p>
          <a:p>
            <a:pPr marL="327025" indent="-327025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200"/>
              <a:t>Auditoria Externa - Tribunal de Contas da União</a:t>
            </a:r>
          </a:p>
          <a:p>
            <a:pPr marL="327025" indent="-327025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/>
              <a:t/>
            </a:r>
            <a:br>
              <a:rPr lang="en-US" sz="2200"/>
            </a:br>
            <a:endParaRPr lang="en-US" sz="2200"/>
          </a:p>
          <a:p>
            <a:pPr marL="327025" indent="-327025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200"/>
              <a:t>   </a:t>
            </a:r>
            <a:br>
              <a:rPr lang="en-US" sz="2200"/>
            </a:br>
            <a:endParaRPr lang="en-US" sz="22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3200" smtClean="0">
                <a:latin typeface="Arial" charset="0"/>
              </a:rPr>
              <a:t>Auditorias de Segurança da Informação</a:t>
            </a:r>
          </a:p>
        </p:txBody>
      </p:sp>
      <p:graphicFrame>
        <p:nvGraphicFramePr>
          <p:cNvPr id="18451" name="Group 19"/>
          <p:cNvGraphicFramePr>
            <a:graphicFrameLocks noGrp="1"/>
          </p:cNvGraphicFramePr>
          <p:nvPr/>
        </p:nvGraphicFramePr>
        <p:xfrm>
          <a:off x="6083300" y="4313238"/>
          <a:ext cx="2540000" cy="1266825"/>
        </p:xfrm>
        <a:graphic>
          <a:graphicData uri="http://schemas.openxmlformats.org/drawingml/2006/table">
            <a:tbl>
              <a:tblPr/>
              <a:tblGrid>
                <a:gridCol w="1227138"/>
                <a:gridCol w="1312862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4349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49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4349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49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46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4049713"/>
            <a:ext cx="5257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71588"/>
            <a:ext cx="8229600" cy="452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pt-BR" sz="2700" smtClean="0">
                <a:latin typeface="Arial" charset="0"/>
              </a:rPr>
              <a:t>	Garante que cada profissional tenha o perfil que precisa para realizar a atividade à qual tenha competência e direito.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sz="27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t-BR" sz="2700" smtClean="0">
                <a:latin typeface="Arial" charset="0"/>
              </a:rPr>
              <a:t>Resultados: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pt-BR" sz="2700" smtClean="0"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700" smtClean="0">
                <a:latin typeface="Arial" charset="0"/>
              </a:rPr>
              <a:t>Eliminação da subjetividade na atribuição de perfis de acesso.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700" smtClean="0">
                <a:latin typeface="Arial" charset="0"/>
              </a:rPr>
              <a:t> Garantia de sigilo e privacidade dos dados do paciente.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625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3200" smtClean="0">
                <a:latin typeface="Arial" charset="0"/>
              </a:rPr>
              <a:t>Comitê Gestor de Acesso aos Sistemas</a:t>
            </a:r>
          </a:p>
        </p:txBody>
      </p:sp>
      <p:graphicFrame>
        <p:nvGraphicFramePr>
          <p:cNvPr id="17418" name="Group 10"/>
          <p:cNvGraphicFramePr>
            <a:graphicFrameLocks noGrp="1"/>
          </p:cNvGraphicFramePr>
          <p:nvPr/>
        </p:nvGraphicFramePr>
        <p:xfrm>
          <a:off x="638175" y="1089025"/>
          <a:ext cx="7853363" cy="1566863"/>
        </p:xfrm>
        <a:graphic>
          <a:graphicData uri="http://schemas.openxmlformats.org/drawingml/2006/table">
            <a:tbl>
              <a:tblPr/>
              <a:tblGrid>
                <a:gridCol w="7853363"/>
              </a:tblGrid>
              <a:tr h="1566863">
                <a:tc>
                  <a:txBody>
                    <a:bodyPr/>
                    <a:lstStyle/>
                    <a:p>
                      <a:pPr marL="0" marR="0" lvl="0" indent="0" algn="l" defTabSz="4349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1547813" y="712788"/>
            <a:ext cx="626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pt-BR" sz="3200" b="1"/>
              <a:t>Permissões de Acesso</a:t>
            </a:r>
          </a:p>
        </p:txBody>
      </p:sp>
      <p:graphicFrame>
        <p:nvGraphicFramePr>
          <p:cNvPr id="20516" name="Group 36"/>
          <p:cNvGraphicFramePr>
            <a:graphicFrameLocks noGrp="1"/>
          </p:cNvGraphicFramePr>
          <p:nvPr/>
        </p:nvGraphicFramePr>
        <p:xfrm>
          <a:off x="323850" y="1625600"/>
          <a:ext cx="8496300" cy="3048000"/>
        </p:xfrm>
        <a:graphic>
          <a:graphicData uri="http://schemas.openxmlformats.org/drawingml/2006/table">
            <a:tbl>
              <a:tblPr/>
              <a:tblGrid>
                <a:gridCol w="1871663"/>
                <a:gridCol w="2016125"/>
                <a:gridCol w="2232025"/>
                <a:gridCol w="2376487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CATEGORIA PROFISSIONAL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7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MÉDICA</a:t>
                      </a:r>
                      <a:b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ENFERMAGEM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OUTROS PROF SAÚDE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PROCESSOS ASSISTENCIAIS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CORPO CLÍNICO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ENFERMEIROS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NUTRICIONISTA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43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PRESCRIÇÃO MÉDICA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34" name="Group 30"/>
          <p:cNvGraphicFramePr>
            <a:graphicFrameLocks noGrp="1"/>
          </p:cNvGraphicFramePr>
          <p:nvPr/>
        </p:nvGraphicFramePr>
        <p:xfrm>
          <a:off x="468313" y="4945063"/>
          <a:ext cx="8280400" cy="1006475"/>
        </p:xfrm>
        <a:graphic>
          <a:graphicData uri="http://schemas.openxmlformats.org/drawingml/2006/table">
            <a:tbl>
              <a:tblPr/>
              <a:tblGrid>
                <a:gridCol w="503237"/>
                <a:gridCol w="7777163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ASSINAR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1116013" y="211138"/>
            <a:ext cx="73437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pt-BR" sz="2500" b="1"/>
              <a:t>Definição dos Pré-Requisitos para Atribuição Automática do Perfil </a:t>
            </a:r>
          </a:p>
        </p:txBody>
      </p:sp>
      <p:graphicFrame>
        <p:nvGraphicFramePr>
          <p:cNvPr id="22575" name="Group 47"/>
          <p:cNvGraphicFramePr>
            <a:graphicFrameLocks noGrp="1"/>
          </p:cNvGraphicFramePr>
          <p:nvPr/>
        </p:nvGraphicFramePr>
        <p:xfrm>
          <a:off x="250825" y="1287463"/>
          <a:ext cx="8642350" cy="4268787"/>
        </p:xfrm>
        <a:graphic>
          <a:graphicData uri="http://schemas.openxmlformats.org/drawingml/2006/table">
            <a:tbl>
              <a:tblPr/>
              <a:tblGrid>
                <a:gridCol w="504825"/>
                <a:gridCol w="1079500"/>
                <a:gridCol w="1728788"/>
                <a:gridCol w="1655762"/>
                <a:gridCol w="1223963"/>
                <a:gridCol w="504825"/>
                <a:gridCol w="503237"/>
                <a:gridCol w="649288"/>
                <a:gridCol w="792162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CATEGORIA</a:t>
                      </a: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DESCRIÇÃO</a:t>
                      </a: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DOCUMENTOS NECESSÁRIOS</a:t>
                      </a: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OCUPAÇÃO</a:t>
                      </a: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QUAL</a:t>
                      </a: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VÍNCULO</a:t>
                      </a: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DATA DO VÍNCULO</a:t>
                      </a:r>
                      <a:endParaRPr kumimoji="0" lang="pt-BR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MED01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MÉDICO DO CORPO CLÍNICO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Profissionais de medicina, com registro no CREMERS: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 vinculados ao HCPA - residentes e médicos contratados;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 vinculados a UFRGS - professores de medicina ativos e aposentados;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 médicos cedidos por órgãos públicos para desempenhar atividades profissionais no HCPA.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Professor   –   11110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Residentes -17991, 17992,</a:t>
                      </a:r>
                      <a:b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   17993, 17994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Médicos – 13401, 13402, </a:t>
                      </a:r>
                      <a:b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13403,13501,13502,13503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13504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Cedidos –  11122 e 11121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........................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CRM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– CLT e Residentes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 – Profes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– Cedên</a:t>
                      </a:r>
                      <a:b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 EP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951 Cedidos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e 4 - Rescisão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1- Final Residencia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e 951- Final da cedência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MED02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ACADÊMICOS DE MEDICINA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UFRGS  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Estudantes de Medicina da UFRGS devidamente matriculados. Devem ter cursado ou estar cursando a disciplina 11115 – Clínica Médica I. Inclui os doutorandos.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Acadêmico de medicina UFRGS - cursando disciplina 11115 - comprovante de matrícula atualizado.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Acadêmico de medicina UFRGS - que cursou disciplina 11115 -  comprovante de matrícula atualizado   e    histórico escolar.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Acadêmicos de Medicina  –       11134    </a:t>
                      </a:r>
                      <a:b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........................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-.-.-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950 – Acadê-mico UFRGS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950-  Final do 12º sem.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Ideal:FAMED  confirmar anualmente</a:t>
                      </a: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8850" y="525463"/>
            <a:ext cx="72278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328613"/>
            <a:ext cx="66516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7163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6363" y="1498600"/>
            <a:ext cx="5181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763" y="555625"/>
            <a:ext cx="6562725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93663"/>
            <a:ext cx="61579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m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300" y="2239963"/>
            <a:ext cx="15938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5" y="2143125"/>
            <a:ext cx="14811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963613" y="2603500"/>
            <a:ext cx="8532812" cy="53006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4D4D4D"/>
            </a:outerShdw>
          </a:effectLst>
          <a:extLst/>
        </p:spPr>
        <p:txBody>
          <a:bodyPr wrap="none" anchor="ctr"/>
          <a:lstStyle/>
          <a:p>
            <a:pPr defTabSz="914400">
              <a:defRPr/>
            </a:pPr>
            <a:endParaRPr lang="pt-BR" sz="2500">
              <a:effectLst>
                <a:outerShdw blurRad="50800" dist="50800" dir="5400000" algn="ctr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pic>
        <p:nvPicPr>
          <p:cNvPr id="26628" name="Picture 16" descr="APRES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7763" y="4791075"/>
            <a:ext cx="19653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21"/>
          <p:cNvSpPr>
            <a:spLocks noChangeArrowheads="1"/>
          </p:cNvSpPr>
          <p:nvPr/>
        </p:nvSpPr>
        <p:spPr bwMode="auto">
          <a:xfrm>
            <a:off x="3105163" y="4740672"/>
            <a:ext cx="2305050" cy="792162"/>
          </a:xfrm>
          <a:prstGeom prst="leftArrow">
            <a:avLst>
              <a:gd name="adj1" fmla="val 50000"/>
              <a:gd name="adj2" fmla="val 72746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336600"/>
              </a:gs>
            </a:gsLst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defTabSz="914400">
              <a:defRPr/>
            </a:pPr>
            <a:endParaRPr lang="pt-BR" sz="2500"/>
          </a:p>
        </p:txBody>
      </p:sp>
      <p:sp>
        <p:nvSpPr>
          <p:cNvPr id="2058" name="Text Box 23"/>
          <p:cNvSpPr txBox="1">
            <a:spLocks noChangeArrowheads="1"/>
          </p:cNvSpPr>
          <p:nvPr/>
        </p:nvSpPr>
        <p:spPr bwMode="auto">
          <a:xfrm>
            <a:off x="3343288" y="4864522"/>
            <a:ext cx="21240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pt-BR" sz="24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</a:rPr>
              <a:t>Informações</a:t>
            </a:r>
          </a:p>
        </p:txBody>
      </p:sp>
      <p:pic>
        <p:nvPicPr>
          <p:cNvPr id="26633" name="Picture 25" descr="miscelania0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8913" y="2274888"/>
            <a:ext cx="1817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6" descr="miscelania0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0513" y="2305050"/>
            <a:ext cx="198596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 Box 27"/>
          <p:cNvSpPr txBox="1">
            <a:spLocks noChangeArrowheads="1"/>
          </p:cNvSpPr>
          <p:nvPr/>
        </p:nvSpPr>
        <p:spPr bwMode="auto">
          <a:xfrm>
            <a:off x="412701" y="773287"/>
            <a:ext cx="2973661" cy="646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sz="18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algn="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Arial" pitchFamily="34" charset="0"/>
              </a:rPr>
              <a:t>Serviços de extração e transformação de dados</a:t>
            </a:r>
            <a:endParaRPr lang="pt-BR" sz="1800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50800" dist="38100" algn="l" rotWithShape="0">
                  <a:schemeClr val="accent3">
                    <a:lumMod val="50000"/>
                    <a:alpha val="40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26636" name="AutoShape 32"/>
          <p:cNvSpPr>
            <a:spLocks noChangeArrowheads="1"/>
          </p:cNvSpPr>
          <p:nvPr/>
        </p:nvSpPr>
        <p:spPr bwMode="auto">
          <a:xfrm>
            <a:off x="3790950" y="1228725"/>
            <a:ext cx="1422400" cy="2239963"/>
          </a:xfrm>
          <a:prstGeom prst="can">
            <a:avLst>
              <a:gd name="adj" fmla="val 38801"/>
            </a:avLst>
          </a:prstGeom>
          <a:gradFill rotWithShape="1">
            <a:gsLst>
              <a:gs pos="0">
                <a:srgbClr val="2F765E"/>
              </a:gs>
              <a:gs pos="50000">
                <a:srgbClr val="66FFCC"/>
              </a:gs>
              <a:gs pos="100000">
                <a:srgbClr val="2F765E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pt-BR" sz="2500">
              <a:cs typeface="Arial" charset="0"/>
            </a:endParaRPr>
          </a:p>
        </p:txBody>
      </p:sp>
      <p:sp>
        <p:nvSpPr>
          <p:cNvPr id="2068" name="Text Box 33"/>
          <p:cNvSpPr txBox="1">
            <a:spLocks noChangeArrowheads="1"/>
          </p:cNvSpPr>
          <p:nvPr/>
        </p:nvSpPr>
        <p:spPr bwMode="auto">
          <a:xfrm>
            <a:off x="3752429" y="1905767"/>
            <a:ext cx="1512168" cy="1107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pt-BR" sz="22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</a:rPr>
              <a:t>Base de dados Gerencial</a:t>
            </a:r>
          </a:p>
        </p:txBody>
      </p:sp>
      <p:pic>
        <p:nvPicPr>
          <p:cNvPr id="26638" name="Imagem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8638" y="4632325"/>
            <a:ext cx="14128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Imagem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53063" y="3932238"/>
            <a:ext cx="138747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6958110" y="896938"/>
            <a:ext cx="1587055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sz="18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algn="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Arial" pitchFamily="34" charset="0"/>
              </a:rPr>
              <a:t>Dados por assunto</a:t>
            </a:r>
            <a:endParaRPr lang="pt-BR" sz="1800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50800" dist="38100" algn="l" rotWithShape="0">
                  <a:schemeClr val="accent3">
                    <a:lumMod val="50000"/>
                    <a:alpha val="40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6955210" y="4028628"/>
            <a:ext cx="1436038" cy="460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sz="18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algn="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Análise dos dados</a:t>
            </a:r>
            <a:endParaRPr lang="pt-BR" sz="1800" dirty="0" smtClean="0">
              <a:ln w="3175">
                <a:solidFill>
                  <a:schemeClr val="tx1"/>
                </a:solidFill>
              </a:ln>
              <a:solidFill>
                <a:srgbClr val="000099"/>
              </a:solidFill>
              <a:effectLst>
                <a:outerShdw blurRad="50800" dist="38100" algn="l" rotWithShape="0">
                  <a:schemeClr val="accent3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3" name="Seta em curva para a esquerda 22"/>
          <p:cNvSpPr/>
          <p:nvPr/>
        </p:nvSpPr>
        <p:spPr bwMode="auto">
          <a:xfrm>
            <a:off x="8439025" y="2642369"/>
            <a:ext cx="432048" cy="1618882"/>
          </a:xfrm>
          <a:prstGeom prst="curvedLeftArrow">
            <a:avLst/>
          </a:prstGeom>
          <a:gradFill flip="none" rotWithShape="1"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3366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279525">
              <a:defRPr/>
            </a:pPr>
            <a:endParaRPr lang="pt-BR" sz="2500"/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273497" y="4155837"/>
            <a:ext cx="2415505" cy="369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sz="1800" b="1" dirty="0" smtClean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effectLst>
                  <a:outerShdw blurRad="50800" dist="38100" algn="l" rotWithShape="0">
                    <a:schemeClr val="accent3">
                      <a:lumMod val="50000"/>
                      <a:alpha val="40000"/>
                    </a:schemeClr>
                  </a:outerShdw>
                </a:effectLst>
                <a:latin typeface="Arial" pitchFamily="34" charset="0"/>
              </a:rPr>
              <a:t>Tomada de decisão</a:t>
            </a:r>
          </a:p>
        </p:txBody>
      </p:sp>
      <p:sp>
        <p:nvSpPr>
          <p:cNvPr id="27" name="Seta em curva para cima 26"/>
          <p:cNvSpPr/>
          <p:nvPr/>
        </p:nvSpPr>
        <p:spPr bwMode="auto">
          <a:xfrm>
            <a:off x="2381059" y="3314503"/>
            <a:ext cx="1224167" cy="262904"/>
          </a:xfrm>
          <a:prstGeom prst="curvedUpArrow">
            <a:avLst/>
          </a:prstGeom>
          <a:gradFill flip="none" rotWithShape="1"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3366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279525">
              <a:defRPr/>
            </a:pPr>
            <a:endParaRPr lang="pt-BR" sz="2500"/>
          </a:p>
        </p:txBody>
      </p:sp>
      <p:sp>
        <p:nvSpPr>
          <p:cNvPr id="97" name="Seta em curva para cima 96"/>
          <p:cNvSpPr/>
          <p:nvPr/>
        </p:nvSpPr>
        <p:spPr bwMode="auto">
          <a:xfrm>
            <a:off x="5365401" y="3296223"/>
            <a:ext cx="1224167" cy="262903"/>
          </a:xfrm>
          <a:prstGeom prst="curvedUpArrow">
            <a:avLst/>
          </a:prstGeom>
          <a:gradFill flip="none" rotWithShape="1"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33660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279525">
              <a:defRPr/>
            </a:pPr>
            <a:endParaRPr lang="pt-BR" sz="2500"/>
          </a:p>
        </p:txBody>
      </p:sp>
      <p:pic>
        <p:nvPicPr>
          <p:cNvPr id="26652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6675" y="1554163"/>
            <a:ext cx="14811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3" name="AutoShape 29"/>
          <p:cNvSpPr>
            <a:spLocks noChangeArrowheads="1"/>
          </p:cNvSpPr>
          <p:nvPr/>
        </p:nvSpPr>
        <p:spPr bwMode="auto">
          <a:xfrm>
            <a:off x="354013" y="1554163"/>
            <a:ext cx="1093787" cy="87788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2060"/>
              </a:gs>
              <a:gs pos="50000">
                <a:srgbClr val="00B0F0"/>
              </a:gs>
              <a:gs pos="100000">
                <a:srgbClr val="00206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pt-BR" sz="2500">
              <a:cs typeface="Arial" charset="0"/>
            </a:endParaRPr>
          </a:p>
        </p:txBody>
      </p:sp>
      <p:sp>
        <p:nvSpPr>
          <p:cNvPr id="26654" name="AutoShape 29"/>
          <p:cNvSpPr>
            <a:spLocks noChangeArrowheads="1"/>
          </p:cNvSpPr>
          <p:nvPr/>
        </p:nvSpPr>
        <p:spPr bwMode="auto">
          <a:xfrm>
            <a:off x="76200" y="2216150"/>
            <a:ext cx="1098550" cy="8921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2060"/>
              </a:gs>
              <a:gs pos="50000">
                <a:srgbClr val="00B0F0"/>
              </a:gs>
              <a:gs pos="100000">
                <a:srgbClr val="00206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pt-BR" sz="2500">
              <a:cs typeface="Arial" charset="0"/>
            </a:endParaRPr>
          </a:p>
        </p:txBody>
      </p:sp>
      <p:sp>
        <p:nvSpPr>
          <p:cNvPr id="26655" name="AutoShape 29"/>
          <p:cNvSpPr>
            <a:spLocks noChangeArrowheads="1"/>
          </p:cNvSpPr>
          <p:nvPr/>
        </p:nvSpPr>
        <p:spPr bwMode="auto">
          <a:xfrm>
            <a:off x="515938" y="2740025"/>
            <a:ext cx="1055687" cy="91757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02060"/>
              </a:gs>
              <a:gs pos="50000">
                <a:srgbClr val="00B0F0"/>
              </a:gs>
              <a:gs pos="100000">
                <a:srgbClr val="00206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/>
            <a:endParaRPr lang="pt-BR" sz="2500">
              <a:cs typeface="Arial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584281" y="1931397"/>
            <a:ext cx="777886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sz="1200" dirty="0" smtClean="0">
                <a:ln w="31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itchFamily="34" charset="0"/>
              </a:rPr>
              <a:t>Fontes</a:t>
            </a:r>
          </a:p>
        </p:txBody>
      </p:sp>
      <p:sp>
        <p:nvSpPr>
          <p:cNvPr id="90" name="Text Box 30"/>
          <p:cNvSpPr txBox="1">
            <a:spLocks noChangeArrowheads="1"/>
          </p:cNvSpPr>
          <p:nvPr/>
        </p:nvSpPr>
        <p:spPr bwMode="auto">
          <a:xfrm>
            <a:off x="371593" y="2235301"/>
            <a:ext cx="77788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sz="1200" dirty="0" smtClean="0">
                <a:ln w="31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itchFamily="34" charset="0"/>
              </a:rPr>
              <a:t>de dados</a:t>
            </a:r>
          </a:p>
        </p:txBody>
      </p:sp>
      <p:sp>
        <p:nvSpPr>
          <p:cNvPr id="91" name="Text Box 30"/>
          <p:cNvSpPr txBox="1">
            <a:spLocks noChangeArrowheads="1"/>
          </p:cNvSpPr>
          <p:nvPr/>
        </p:nvSpPr>
        <p:spPr bwMode="auto">
          <a:xfrm>
            <a:off x="515532" y="3126424"/>
            <a:ext cx="1175468" cy="276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sz="1200" dirty="0" smtClean="0">
                <a:ln w="3175"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itchFamily="34" charset="0"/>
              </a:rPr>
              <a:t>operacionais</a:t>
            </a:r>
          </a:p>
        </p:txBody>
      </p:sp>
      <p:sp>
        <p:nvSpPr>
          <p:cNvPr id="26659" name="Rectangle 4"/>
          <p:cNvSpPr>
            <a:spLocks noChangeArrowheads="1"/>
          </p:cNvSpPr>
          <p:nvPr/>
        </p:nvSpPr>
        <p:spPr bwMode="auto">
          <a:xfrm>
            <a:off x="457200" y="141288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/>
              <a:t>Business Intelligence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188913"/>
            <a:ext cx="7446962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719138"/>
            <a:ext cx="91630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/>
              <a:t>Planejamento Estratégico - BSC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Texto 43"/>
          <p:cNvSpPr>
            <a:spLocks noGrp="1"/>
          </p:cNvSpPr>
          <p:nvPr>
            <p:ph type="body" sz="quarter" idx="20"/>
          </p:nvPr>
        </p:nvSpPr>
        <p:spPr bwMode="auto">
          <a:xfrm>
            <a:off x="458788" y="3179763"/>
            <a:ext cx="8228012" cy="490537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>
                <a:latin typeface="Myriad Pro"/>
              </a:rPr>
              <a:t>Muito Obrigada !</a:t>
            </a:r>
          </a:p>
        </p:txBody>
      </p:sp>
      <p:sp>
        <p:nvSpPr>
          <p:cNvPr id="29698" name="Espaço Reservado para Texto 44"/>
          <p:cNvSpPr>
            <a:spLocks noGrp="1"/>
          </p:cNvSpPr>
          <p:nvPr>
            <p:ph type="body" sz="quarter" idx="21"/>
          </p:nvPr>
        </p:nvSpPr>
        <p:spPr bwMode="auto">
          <a:xfrm>
            <a:off x="458788" y="3813175"/>
            <a:ext cx="8228012" cy="452438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400" smtClean="0">
                <a:latin typeface="Myriad Pro"/>
              </a:rPr>
              <a:t>Ana Cristina Trois Endres</a:t>
            </a:r>
          </a:p>
          <a:p>
            <a:pPr eaLnBrk="1" hangingPunct="1">
              <a:lnSpc>
                <a:spcPct val="80000"/>
              </a:lnSpc>
            </a:pPr>
            <a:r>
              <a:rPr lang="pt-BR" sz="2400" smtClean="0">
                <a:latin typeface="Myriad Pro"/>
              </a:rPr>
              <a:t>Chefe da Seção de Segurança da Informação do HCPA</a:t>
            </a:r>
          </a:p>
          <a:p>
            <a:pPr eaLnBrk="1" hangingPunct="1">
              <a:lnSpc>
                <a:spcPct val="80000"/>
              </a:lnSpc>
            </a:pPr>
            <a:endParaRPr lang="pt-BR" sz="2400" smtClean="0">
              <a:latin typeface="Myriad Pro"/>
            </a:endParaRPr>
          </a:p>
        </p:txBody>
      </p:sp>
      <p:sp>
        <p:nvSpPr>
          <p:cNvPr id="29699" name="Espaço Reservado para Texto 45"/>
          <p:cNvSpPr>
            <a:spLocks noGrp="1"/>
          </p:cNvSpPr>
          <p:nvPr>
            <p:ph type="body" sz="quarter" idx="22"/>
          </p:nvPr>
        </p:nvSpPr>
        <p:spPr bwMode="auto">
          <a:xfrm>
            <a:off x="458788" y="4773613"/>
            <a:ext cx="8228012" cy="10223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mtClean="0">
                <a:latin typeface="Myriad Pro"/>
              </a:rPr>
              <a:t>Email: </a:t>
            </a:r>
            <a:r>
              <a:rPr lang="pt-BR" smtClean="0">
                <a:latin typeface="Myriad Pro"/>
                <a:hlinkClick r:id="rId3"/>
              </a:rPr>
              <a:t>aendres@hcpa.ufrgs.br</a:t>
            </a:r>
            <a:endParaRPr lang="pt-BR" smtClean="0">
              <a:latin typeface="Myriad Pro"/>
            </a:endParaRPr>
          </a:p>
          <a:p>
            <a:pPr eaLnBrk="1" hangingPunct="1"/>
            <a:endParaRPr lang="pt-BR" smtClean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650" y="769938"/>
            <a:ext cx="63055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538" y="1306513"/>
            <a:ext cx="6835775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3600" smtClean="0">
                <a:latin typeface="Arial" charset="0"/>
              </a:rPr>
              <a:t>Tecnologia da Informação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075" y="522288"/>
            <a:ext cx="6704013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3600" smtClean="0">
                <a:latin typeface="Arial" charset="0"/>
              </a:rPr>
              <a:t>Organograma Infraestrutura</a:t>
            </a:r>
          </a:p>
        </p:txBody>
      </p:sp>
      <p:pic>
        <p:nvPicPr>
          <p:cNvPr id="12290" name="Picture 5" descr="organograma s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628775"/>
            <a:ext cx="8191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aixaDeTexto 1"/>
          <p:cNvSpPr txBox="1">
            <a:spLocks noChangeArrowheads="1"/>
          </p:cNvSpPr>
          <p:nvPr/>
        </p:nvSpPr>
        <p:spPr bwMode="auto">
          <a:xfrm>
            <a:off x="684213" y="755650"/>
            <a:ext cx="77882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charset="0"/>
              <a:buChar char="•"/>
            </a:pPr>
            <a:r>
              <a:rPr lang="pt-BR" altLang="pt-BR"/>
              <a:t>Certificação Digital</a:t>
            </a:r>
          </a:p>
          <a:p>
            <a:pPr marL="285750" indent="-285750" defTabSz="457200">
              <a:lnSpc>
                <a:spcPct val="150000"/>
              </a:lnSpc>
              <a:buFont typeface="Arial" charset="0"/>
              <a:buChar char="•"/>
            </a:pPr>
            <a:r>
              <a:rPr lang="pt-BR" altLang="pt-BR"/>
              <a:t>PEP (Prontuário Eletrônico do Paciente)</a:t>
            </a:r>
          </a:p>
          <a:p>
            <a:pPr marL="285750" indent="-285750" defTabSz="457200">
              <a:lnSpc>
                <a:spcPct val="150000"/>
              </a:lnSpc>
              <a:buFont typeface="Arial" charset="0"/>
              <a:buChar char="•"/>
            </a:pPr>
            <a:r>
              <a:rPr lang="pt-BR" altLang="pt-BR"/>
              <a:t>Planos de Contingência para atendimento do paciente</a:t>
            </a:r>
          </a:p>
          <a:p>
            <a:pPr marL="285750" indent="-285750" defTabSz="457200">
              <a:lnSpc>
                <a:spcPct val="150000"/>
              </a:lnSpc>
              <a:buFont typeface="Arial" charset="0"/>
              <a:buChar char="•"/>
            </a:pPr>
            <a:r>
              <a:rPr lang="pt-BR" altLang="pt-BR"/>
              <a:t>Gestão de Perfis de Acesso aos Sistemas</a:t>
            </a:r>
          </a:p>
          <a:p>
            <a:pPr marL="285750" indent="-285750" defTabSz="457200">
              <a:lnSpc>
                <a:spcPct val="150000"/>
              </a:lnSpc>
              <a:buFont typeface="Arial" charset="0"/>
              <a:buChar char="•"/>
            </a:pPr>
            <a:r>
              <a:rPr lang="pt-BR" altLang="pt-BR"/>
              <a:t>Site Backup, Sala Cofre</a:t>
            </a:r>
          </a:p>
          <a:p>
            <a:pPr marL="285750" indent="-285750" defTabSz="457200">
              <a:lnSpc>
                <a:spcPct val="150000"/>
              </a:lnSpc>
              <a:buFont typeface="Arial" charset="0"/>
              <a:buChar char="•"/>
            </a:pPr>
            <a:r>
              <a:rPr lang="pt-BR" altLang="pt-BR"/>
              <a:t>Logon unificado</a:t>
            </a:r>
          </a:p>
          <a:p>
            <a:pPr marL="285750" indent="-285750" defTabSz="457200">
              <a:lnSpc>
                <a:spcPct val="150000"/>
              </a:lnSpc>
              <a:buFont typeface="Arial" charset="0"/>
              <a:buChar char="•"/>
            </a:pPr>
            <a:r>
              <a:rPr lang="pt-BR" altLang="pt-BR"/>
              <a:t>Políticas de Segurança da Informação (decisão 05/2010, Decisão 003/2012,  Manual do Prontuário do Paciente) 	</a:t>
            </a:r>
          </a:p>
        </p:txBody>
      </p:sp>
      <p:pic>
        <p:nvPicPr>
          <p:cNvPr id="1331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565650"/>
            <a:ext cx="20193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4463" y="3932238"/>
            <a:ext cx="23336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5325" y="4527550"/>
            <a:ext cx="2811463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457200" y="203200"/>
            <a:ext cx="82296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3200"/>
              <a:t>Segurança da Informação no HCPA</a:t>
            </a:r>
            <a:endParaRPr lang="pt-BR" sz="4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5" y="754063"/>
            <a:ext cx="6294438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1674813"/>
            <a:ext cx="616902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7200" y="4460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/>
              <a:t>Processos X Categoria Profissional X Pré-Requisitos X Permissão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 algn="l">
          <a:buNone/>
          <a:defRPr sz="1600" dirty="0" smtClean="0">
            <a:solidFill>
              <a:srgbClr val="2A2A28"/>
            </a:solidFill>
            <a:latin typeface="Myriad Pro"/>
            <a:cs typeface="Myriad Pr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466</Words>
  <Application>Microsoft Office PowerPoint</Application>
  <PresentationFormat>Apresentação na tela (4:3)</PresentationFormat>
  <Paragraphs>130</Paragraphs>
  <Slides>23</Slides>
  <Notes>1</Notes>
  <HiddenSlides>3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Modelo de design</vt:lpstr>
      </vt:variant>
      <vt:variant>
        <vt:i4>4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Calibri</vt:lpstr>
      <vt:lpstr>Myriad Pro</vt:lpstr>
      <vt:lpstr>Arial Bold</vt:lpstr>
      <vt:lpstr>Wingdings</vt:lpstr>
      <vt:lpstr>Times New Roman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Tecnologia da Informação</vt:lpstr>
      <vt:lpstr>Slide 5</vt:lpstr>
      <vt:lpstr>Organograma Infraestrutura</vt:lpstr>
      <vt:lpstr>Slide 7</vt:lpstr>
      <vt:lpstr>Slide 8</vt:lpstr>
      <vt:lpstr>Slide 9</vt:lpstr>
      <vt:lpstr>Slide 10</vt:lpstr>
      <vt:lpstr>A Seção de Segurança da Informação </vt:lpstr>
      <vt:lpstr>Auditorias de Segurança da Informação</vt:lpstr>
      <vt:lpstr>Comitê Gestor de Acesso aos Sistemas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K360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 consectetuer adipiscing elit.</dc:title>
  <dc:creator>Ronan Verling</dc:creator>
  <cp:lastModifiedBy>aendres</cp:lastModifiedBy>
  <cp:revision>119</cp:revision>
  <dcterms:created xsi:type="dcterms:W3CDTF">2013-08-06T19:40:36Z</dcterms:created>
  <dcterms:modified xsi:type="dcterms:W3CDTF">2014-08-27T14:01:38Z</dcterms:modified>
</cp:coreProperties>
</file>